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2" r:id="rId4"/>
    <p:sldId id="271" r:id="rId5"/>
    <p:sldId id="256" r:id="rId6"/>
    <p:sldId id="257" r:id="rId7"/>
    <p:sldId id="261" r:id="rId8"/>
    <p:sldId id="262" r:id="rId9"/>
    <p:sldId id="263" r:id="rId10"/>
    <p:sldId id="264" r:id="rId11"/>
    <p:sldId id="265" r:id="rId12"/>
    <p:sldId id="277" r:id="rId13"/>
    <p:sldId id="278" r:id="rId14"/>
    <p:sldId id="266" r:id="rId15"/>
    <p:sldId id="269" r:id="rId16"/>
    <p:sldId id="270" r:id="rId17"/>
    <p:sldId id="268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6" y="1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보고서</a:t>
            </a:r>
            <a:endParaRPr lang="en-US" altLang="ko-KR" sz="32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Data Journal Report</a:t>
            </a:r>
            <a:endParaRPr lang="ko-KR" altLang="en-US" sz="24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코멘트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715" y="5840276"/>
            <a:ext cx="24183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코멘트가 저장되어 공개되어진다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49098" y="944061"/>
            <a:ext cx="11157426" cy="41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80444344" descr="EMB000003082b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98" y="1314596"/>
            <a:ext cx="6205708" cy="45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자세한 출판 과정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생략 가능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5244" y="1018572"/>
            <a:ext cx="8669437" cy="5598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1)Submission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원본 원고를 전자 파일로 제출하고 관련 주제 영역을 다루는 주제 편집자를 배정한다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2)Access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Review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편집자는 원고가 저널의 범위에 속하는지 여부와 기본적인 과학적 품질을 충족하는지 평가한다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ESSDD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개시하기 이전에 기술적인 수정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오류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오타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수치의 명확화 등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저자에게 제안할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3)Technical corrections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요청된 수정 사항을 확인하고 수정 할 수 있는 기회를 갖는다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4)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Ms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posted in ESSDD forum : ESSDD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사이트에 논문을 개시한다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토론은 공개적으로 이루어지며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대화는 저장된다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이때 참가자는 과학 공동체의 모든 관심 있는 구성원이 게시할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5)Final Response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후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이내에 모든 코멘트에 대해 대답해야 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기본적으로 모든 의견에 답변할 기회를 갖고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수정을 권고하거나 결정한다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6)Revision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모든 코멘트에 답하고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 만큼 수정하고 난 후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높은 품질 기준을 충족시키는 경우에만 가능하다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일반적으로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4~8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소요된다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7)Peer-Review Completion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 편집자는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Peer-Review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공개 토론 내용을 고려하여 심판과 상의한다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과정에서 추가적인 개정이 요구 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8) Final Revised Publication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수정 파일을 출판한다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사이트에 이전 토론 자료가 직접 연결되고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개시된다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이전에 수정하기 전 파일도 함께 공개된다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간행물은 영구적으로 보관되며 인터넷을 통해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공개상태로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유지된다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개정된 논문은 인쇄본으로도 제공된다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심사 기준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53930" y="1018572"/>
            <a:ext cx="8815137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 err="1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평가자는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논문이 제시하는 각각의 데이터 셋과 논문 자체를 다음 기준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(1~4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등급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excellent ~ pool)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충족시키는지를 결정하도록 한다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중요도</a:t>
            </a:r>
            <a:endParaRPr lang="en-US" altLang="ko-KR" sz="1400" b="1" kern="0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독창성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시스템의 변화를 반영하는 것을 독창성이 높다고 상정한다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재정적인 이유로 인해 복제할 수 없는 데이터 셋의 경우도 독창적이라고 간주한다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유용성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실험이나 관찰을 검증하기 위해 데이터를 단독으로 사용하거나 다른 데이터 셋과 함께 사용하여 향 후 해석에 사용할 수 있어야 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언급한 다른 가능한 용도 또한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고려한다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완전성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예를 들어 가능한 출판물 수를 늘리기 위해 의도적으로 데이터를 분할해서는 안된다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불필요한 작업량 증가없이 검토 할 수 있는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포함되어야 하며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상황에서 재사용할 수 있어야 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검사와 분석을 위해 쉽게 접근할 수 있어야 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품질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논문은 많은 노력 없이 명확한 의미를 표현하고 이해할 수 있어야 높은 품질을 갖는다고 할 수 있다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논문에서 발견된 것이 무엇인지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언제 어디서 어떻게 있었는지 명확하게 표현해야 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6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심사 기준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앞으로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재사용 및 재해석을 위해 사용자가 연구 데이터 품질에 대해 확신을 가질 수 있게 해야 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논문을 검토할 때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원고 뿐만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아니라 </a:t>
            </a:r>
            <a:r>
              <a:rPr lang="ko-KR" altLang="en-US" sz="1400" b="1" u="sng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자체를 검토한다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다음과 같은 기준을 갖고 심사한다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en-US" altLang="ko-KR" sz="1400" kern="0" dirty="0" smtClea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algn="just" fontAlgn="base">
              <a:lnSpc>
                <a:spcPct val="140000"/>
              </a:lnSpc>
              <a:buAutoNum type="arabicPeriod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Read 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the manuscript :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및 방법이 최신으로 제공된 것인가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앞으로 유용하게 쓰일 잠재력이 있는가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방법과 재료가 충분히 자세하게 기술되어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있는가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342900" indent="-342900" algn="just" fontAlgn="base">
              <a:lnSpc>
                <a:spcPct val="140000"/>
              </a:lnSpc>
              <a:buAutoNum type="arabicPeriod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AutoNum type="arabicPeriod" startAt="2"/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Check the data quality :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주어진 </a:t>
            </a: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식별자를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통해 데이터 셋에 접근할 수 있는가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셋이 완전 한가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논문에서 오류가 언급된 적이 있는가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정확성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가공 등이 최신 기술인가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비교를 위해 공통 표준 기준이 사용되는가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독특하고 유용하고 완전 한가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342900" indent="-342900" algn="just" fontAlgn="base">
              <a:lnSpc>
                <a:spcPct val="140000"/>
              </a:lnSpc>
              <a:buAutoNum type="arabicPeriod" startAt="2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Tx/>
              <a:buAutoNum type="arabicPeriod" startAt="2"/>
            </a:pP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Check the presentation quality :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현재 크기로 사용할 수 있는가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메타 데이터가 적절한가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동시에 논문의 길이가 적절한가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논문의 전반적인 구조가 잘 구조화되고 명확 한가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언어가 일관되고 정확한가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논문을 읽고 데이터 세트를 다운로드하면 향후 데이터 셋을 이해하고 다시 사용할 수 있는가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AutoNum type="arabicPeriod" startAt="2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(Earth System Science Data Discuss)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논문을 제출하기 위해서는 심사 과정에서 반드시 공개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 Review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거쳐야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ESSDD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공개 토론을 위해 만들어진 사이트로써 다음과 같이 논문을 구분하고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All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papers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등록된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Final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revised papers only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출판 허가가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 논문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Discussion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papers only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토론이 진행되고 있는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 :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논문과 관계 있는 데이터 코드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보조 자료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3796496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논문 수준 측정 기준 </a:t>
            </a:r>
            <a:endParaRPr lang="en-US" altLang="ko-KR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(ALMs)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694" y="3784922"/>
            <a:ext cx="8773610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학술 관련 사용량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다운로드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조회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인용도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책갈피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언급된 수준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소셜미디어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: Research Blogging, Facebook, Wikipedia,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Reddit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Google Blog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등이 포함</a:t>
            </a: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054" y="1823721"/>
            <a:ext cx="3524250" cy="1266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019" y="3681039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3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과학적으로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가치 있는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설명과 과학 데이터의 공유 및 재사용을 향상시키는 연구를 위해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Peer-Review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이루어지는 데이터 저널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아주 작거나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아주 큰 데이터를 포함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광범위한 주제 분야를 다룬다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주로 다른 사람들이 데이터를 재사용하도록 돕는데 초점을 맞춘 새로운 유형의 간행물인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Data Descriptors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발행하고 공유한다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63516" y="4114799"/>
            <a:ext cx="8783053" cy="200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둘 다 데이터 저널이라는 공통점을 갖고 있다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둘의 공통점과 차이점을 비교해보면서 정책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역할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처리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과정등을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살펴본다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V="1">
            <a:off x="739411" y="374750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9961" y="3897397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and Scientific Data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2896871" y="374297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4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 </a:t>
            </a:r>
          </a:p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공통점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6736"/>
              </p:ext>
            </p:extLst>
          </p:nvPr>
        </p:nvGraphicFramePr>
        <p:xfrm>
          <a:off x="3496121" y="236062"/>
          <a:ext cx="7933879" cy="6549749"/>
        </p:xfrm>
        <a:graphic>
          <a:graphicData uri="http://schemas.openxmlformats.org/drawingml/2006/table">
            <a:tbl>
              <a:tblPr/>
              <a:tblGrid>
                <a:gridCol w="1237270">
                  <a:extLst>
                    <a:ext uri="{9D8B030D-6E8A-4147-A177-3AD203B41FA5}">
                      <a16:colId xmlns:a16="http://schemas.microsoft.com/office/drawing/2014/main" val="3350891732"/>
                    </a:ext>
                  </a:extLst>
                </a:gridCol>
                <a:gridCol w="3307255">
                  <a:extLst>
                    <a:ext uri="{9D8B030D-6E8A-4147-A177-3AD203B41FA5}">
                      <a16:colId xmlns:a16="http://schemas.microsoft.com/office/drawing/2014/main" val="3038340666"/>
                    </a:ext>
                  </a:extLst>
                </a:gridCol>
                <a:gridCol w="3389354">
                  <a:extLst>
                    <a:ext uri="{9D8B030D-6E8A-4147-A177-3AD203B41FA5}">
                      <a16:colId xmlns:a16="http://schemas.microsoft.com/office/drawing/2014/main" val="3824606382"/>
                    </a:ext>
                  </a:extLst>
                </a:gridCol>
              </a:tblGrid>
              <a:tr h="4170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315F97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공통점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SCIENTIFIC DATA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1020"/>
                  </a:ext>
                </a:extLst>
              </a:tr>
              <a:tr h="1333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정책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*기술의 완전성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유용성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재사용 가능성이 높은 데이터를 기술하는 것을 최우선으로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*모든 저자는 신뢰할 수 있는 데이터 저장소에 데이터를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보관해야하고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DOI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를 할당하는 것을 권장한다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*데이터의 적절한 인용과 재사용을 위해 누구나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접근가능한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데이터 액세스를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실질적으로 재사용이 가능한 원시 형태로 데이터를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가장 광범위한 재사용을 가능하도록 여러 유형의 데이터를 여러 수준에서 배포하는 것을 권장한다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36042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리포지터리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*각 사이트에서 권장하는 데이터 저장소가 있음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*기본적으로 오픈 액세스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자유로운 저작권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장기간 가용성을 필요로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9778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오픈 액세스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*모든 사용자가 무료로 데이터를 재사용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논문을 열람할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29445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심사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*독창성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유용성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완전성 등을 심사한다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44573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셋 검토 심사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*최신성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품질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기술적인 능력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재현가능성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등을 평가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11331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편집자 연결 서비스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*해당 주제에 맞는 편집자를 배정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21522"/>
                  </a:ext>
                </a:extLst>
              </a:tr>
              <a:tr h="307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제출 시 비용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*존재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매 년마다 다르게 책정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90069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 및 데이터 활용을 위한 서비스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URL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접근 가능하고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인용이 쉬움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669217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초기 논문 제출 전 데이터 제출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초기 원고를 제출 할 때 적절한 저장소에 데이터를 보관 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심판이 데이터에 액세스하고 평가할 수 있도록 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60912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보관 정책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실질적인 재사용이 가능한 ‘원시’ 데이터를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가장 광범위한 재사용을 가능하게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하기위해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여러 유형의 데이터를 여러 수준에서 배포하는 것이 유리하다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407068"/>
                  </a:ext>
                </a:extLst>
              </a:tr>
              <a:tr h="307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RSS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*RSS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피드를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6346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6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 </a:t>
            </a:r>
            <a:endParaRPr lang="en-US" altLang="ko-KR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차이점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6391"/>
              </p:ext>
            </p:extLst>
          </p:nvPr>
        </p:nvGraphicFramePr>
        <p:xfrm>
          <a:off x="3518360" y="202888"/>
          <a:ext cx="8465093" cy="6686729"/>
        </p:xfrm>
        <a:graphic>
          <a:graphicData uri="http://schemas.openxmlformats.org/drawingml/2006/table">
            <a:tbl>
              <a:tblPr/>
              <a:tblGrid>
                <a:gridCol w="1518017">
                  <a:extLst>
                    <a:ext uri="{9D8B030D-6E8A-4147-A177-3AD203B41FA5}">
                      <a16:colId xmlns:a16="http://schemas.microsoft.com/office/drawing/2014/main" val="2907358574"/>
                    </a:ext>
                  </a:extLst>
                </a:gridCol>
                <a:gridCol w="3344851">
                  <a:extLst>
                    <a:ext uri="{9D8B030D-6E8A-4147-A177-3AD203B41FA5}">
                      <a16:colId xmlns:a16="http://schemas.microsoft.com/office/drawing/2014/main" val="1044567300"/>
                    </a:ext>
                  </a:extLst>
                </a:gridCol>
                <a:gridCol w="3602225">
                  <a:extLst>
                    <a:ext uri="{9D8B030D-6E8A-4147-A177-3AD203B41FA5}">
                      <a16:colId xmlns:a16="http://schemas.microsoft.com/office/drawing/2014/main" val="2800395898"/>
                    </a:ext>
                  </a:extLst>
                </a:gridCol>
              </a:tblGrid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차이점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SCIENTIFIC DATA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435683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분야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대기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지구과학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해양학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생물권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빙권 등 지질 분야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다양한 범위의 자연과학 분야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환경 중심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87527"/>
                  </a:ext>
                </a:extLst>
              </a:tr>
              <a:tr h="8052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토론이 존재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정해진 심판 외에도 많은 사람이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에 참가하기 때문에 엄격한 기준이 생김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 없는 경우에도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다른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Large Data(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예：컨소시엄에서 수집한 데이터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일부를 설명하는데 사용하는 경우 공개 할 수 있다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43008"/>
                  </a:ext>
                </a:extLst>
              </a:tr>
              <a:tr h="2433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출판 과정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원고 제출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편집자가 원고를 보고 원고 수정 제안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원고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ESSDD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에 논문을 개시 후 공개 토론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 후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 4~8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 동안 저자는 모든 토론에 대해 대답하고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수정한다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 확인 후 논문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출판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콘텐츠 유형을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데이터를 저장하기 위한 저장소를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템플릿 다운로드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기술적인 방법을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저자의 소속 및 연락처 정보가 포함된 안내문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7.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저자 위주의 출판 순서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평가가 어떻게 진행되는지 언급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458216"/>
                  </a:ext>
                </a:extLst>
              </a:tr>
              <a:tr h="13480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수준 측정 기준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(ALM)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다음과 같은 평가 지표에 따라 정한다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학술 관련 사용량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다운로드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조회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영향력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인용도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책갈피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언급된 수준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 err="1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소셜미디어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48281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토론을 위한 포럼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ESSDD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 존재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58015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수정 과정을 공개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43669"/>
                  </a:ext>
                </a:extLst>
              </a:tr>
              <a:tr h="5338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업데이트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셋이 더 발전되고 개선된 버전이 있다면 그것을 업데이트 하게 도와준다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833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8318152" descr="EMB0000252800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1097283"/>
            <a:ext cx="5400675" cy="52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4694" y="1006997"/>
            <a:ext cx="3281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en-US" altLang="ko-KR" sz="1400" b="1" dirty="0">
                <a:solidFill>
                  <a:srgbClr val="00B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| Articles | Volume xx, issue x</a:t>
            </a:r>
            <a:endParaRPr lang="ko-KR" altLang="en-US" sz="1400" b="1" dirty="0">
              <a:solidFill>
                <a:srgbClr val="00B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오른쪽 상단에 위치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발권 호 등 저널로써 표기 사항이 적혀있다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en-US" altLang="ko-KR" sz="1400" b="1" dirty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Article | Assets | Peer Review | </a:t>
            </a:r>
            <a:r>
              <a:rPr lang="en-US" altLang="ko-KR" sz="1400" b="1" dirty="0" smtClean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Metrics </a:t>
            </a:r>
            <a:r>
              <a:rPr lang="en-US" altLang="ko-KR" sz="1400" b="1" dirty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Related Articles</a:t>
            </a:r>
            <a:endParaRPr lang="ko-KR" altLang="en-US" sz="1400" b="1" dirty="0">
              <a:solidFill>
                <a:srgbClr val="EBB31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본문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출처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피어 리뷰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구성되어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RECEIVED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논문이 제출된 날짜부터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날짜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날짜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승인 후 출판 날짜를 표기한다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3583" y="1520984"/>
            <a:ext cx="207742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*각 논문의 탭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본문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출처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피어 리뷰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논문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대해서 </a:t>
            </a:r>
            <a:r>
              <a:rPr lang="ko-KR" altLang="en-US" sz="1400" b="1" kern="0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</a:t>
            </a:r>
            <a:endParaRPr lang="ko-KR" altLang="en-US" sz="1400" kern="0" dirty="0">
              <a:solidFill>
                <a:srgbClr val="0070C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4694" y="1006997"/>
            <a:ext cx="328172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en-US" altLang="ko-KR" sz="1400" b="1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논문의 추가 사항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웹으로 공개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 구성은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아래를 참조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en-US" altLang="ko-KR" sz="14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Author Contributions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사람마다 논문의 어떤 부분에 기여하고 참여하였는지 작성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누구는 관측 데이터를 수집하고 생성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측정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누군가는 데이터베이스를 준비하고 원고를 작성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누군가는 이론적인 자원을 제공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Competing interests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저자의 확인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Acknowledgements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감사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인사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8. Edited by, Reviewed by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심사원과 편집자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9.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References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참고 문헌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8318072" descr="EMB0000252800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1029859"/>
            <a:ext cx="5400675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98319592" descr="EMB0000252800e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4341128"/>
            <a:ext cx="2571890" cy="22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14366" y="6593142"/>
            <a:ext cx="20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(Supplement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6273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목표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범위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정책과 기준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74929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정책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63890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6273" y="433996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저장소 기준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0661" y="422957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93393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5083826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과정 </a:t>
            </a:r>
            <a:r>
              <a:rPr lang="ko-KR" altLang="en-US" sz="20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 공개 토론 과정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92265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5095397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985010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</a:t>
            </a:r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과정 및 심사기준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</a:p>
          <a:p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314767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93836248" descr="EMB0000252800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7" y="1018572"/>
            <a:ext cx="5400675" cy="19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3" name="_x298315912" descr="EMB0000252800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44" y="3059667"/>
            <a:ext cx="3622098" cy="31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974692" y="998598"/>
            <a:ext cx="3228897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Assets : </a:t>
            </a:r>
            <a:r>
              <a:rPr lang="ko-KR" altLang="en-US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출처</a:t>
            </a:r>
            <a:endParaRPr lang="en-US" altLang="ko-KR" b="1" kern="0" dirty="0" smtClean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데이터 출처와 보충 내용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URL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이루어져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4692" y="2639583"/>
            <a:ext cx="38701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Metrics :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세 가지 기준으로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구분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Show all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Final Revised Paper Only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Discussion Paper only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제출 시기에 따라 조회 수 및 다운로드 수 가 얼마나 변하는지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모두 확인이 가능하다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05508"/>
              </p:ext>
            </p:extLst>
          </p:nvPr>
        </p:nvGraphicFramePr>
        <p:xfrm>
          <a:off x="2863516" y="5543310"/>
          <a:ext cx="5105289" cy="652953"/>
        </p:xfrm>
        <a:graphic>
          <a:graphicData uri="http://schemas.openxmlformats.org/drawingml/2006/table">
            <a:tbl>
              <a:tblPr/>
              <a:tblGrid>
                <a:gridCol w="729327">
                  <a:extLst>
                    <a:ext uri="{9D8B030D-6E8A-4147-A177-3AD203B41FA5}">
                      <a16:colId xmlns:a16="http://schemas.microsoft.com/office/drawing/2014/main" val="3010796882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092851363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1928152331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17768009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614923015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2694515438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2853664039"/>
                    </a:ext>
                  </a:extLst>
                </a:gridCol>
              </a:tblGrid>
              <a:tr h="342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HTML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PDF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XML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Total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Supplement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BibTex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EndNote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20013"/>
                  </a:ext>
                </a:extLst>
              </a:tr>
              <a:tr h="3101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1,734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376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2,149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106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38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314767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4694" y="1214226"/>
            <a:ext cx="88114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ko-KR" altLang="en-US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</a:t>
            </a:r>
            <a:r>
              <a:rPr lang="en-US" altLang="ko-KR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온라인 저널이기 때문에 가능한 점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파일로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즉시 다운로드 가능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ESSDD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토론한 내용을 공개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피드백 과정을 사용자와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수정되어지는 과정의 파일을 모두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즉각적 피드백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손쉬운 공유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프로그래밍 코드가 필요하다면 코드 또한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포럼의 존재는 기존의 오픈 액세스 저널이 가지는 신뢰도의 문제를 해결해주는 좋은 해결책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Scientific Data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경우 출판된 논문의 수정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업데이트도 활발하게 이루어지고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가능하게 함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4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24241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39229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ALMs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23112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6273" y="1403870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ESSDD(Earth Science System Data Discuss) 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0381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논문 수준 측정 기준 </a:t>
            </a:r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(ALMs)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1293483"/>
            <a:ext cx="60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1914367"/>
            <a:ext cx="60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26613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2811287"/>
            <a:ext cx="173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Nature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2650111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087557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2977170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3995471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145360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endParaRPr lang="en-US" altLang="ko-KR" sz="20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3984184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15693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04654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471231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차이점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460192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27074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420629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Site Review and </a:t>
            </a:r>
          </a:p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25945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83430" y="5460537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Site Review ~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구성을 중심으로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5321813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6273" y="598758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80661" y="587719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저널은 과학적으로 가치 있는 데이터 셋에 대한 설명과 과학 데이터의 공유 및 재사용을 향상시키는 연구를 목표로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지구과학 분야의 데이터 저널 중 하나인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다음과 같은 역할을 수행한다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과학적 논의를 촉진한다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평가를 통해 품질 보증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신뢰도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투명성을 극대화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연구 결과를 신속하게 발표 할 수 있게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 출판물에 모든 연구자가 접근 가능하게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저널의 목표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범위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정책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 리뷰를 통해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분석한다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목표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연구 데이터 셋에 대한 논문을 출판하는 국제적인 학술지이다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지구 시스템 과학에 이익이 되는 고품질의 데이터를 재발견하고 재사용하는데 목적을 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저널은 본문과 간략한 논평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검토 기사 등을 모두 저장하고 제공한다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누구든지 출판물에 접근할 수 있고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ISO 19115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같은 표준 메타 데이터로 처리되어 있으며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신뢰할 수 있는 데이터 저장소를 이용할 수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범위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0994" y="3858174"/>
            <a:ext cx="4201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Atmosphere 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대기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Oceanography 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해양학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Biosphere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생물권</a:t>
            </a:r>
            <a:endParaRPr lang="en-US" altLang="ko-KR" sz="1400" b="1" spc="-15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        Geosciences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지구과학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Geology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Marine geology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Palaeoceanography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Palaeoclimatology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고해양학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고기후학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Geophysics, Geochemistry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지구물리학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화학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7361498" y="3858174"/>
            <a:ext cx="4386805" cy="26853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       Cryosphere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빙권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Glaciology : 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빙하학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Snow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and Sea ice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설빙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Radar measurements :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 레이더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         Hydrology and soil science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         Solar-terrestrial science :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태양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지구간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과학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8.          Data, algorithms and models : </a:t>
            </a: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저널 기사에 해당하는 데이터를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신뢰할 수 있는 공개 데이터 저장소에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보관하고 디지털 개체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(DOI)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할당하는 것을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장려한다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적절한 인용과 재사용을 촉진하기 위해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 이용할 수 있도록 데이터 액세스를 제공해야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저자는 기초 연구 데이터에 어떻게 접근할 수 있는지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공개적으로 접근할 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밝힐 수 없는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경우 자세한 설명이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</a:t>
            </a:r>
            <a:r>
              <a:rPr lang="ko-KR" altLang="en-US" sz="14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실질적으로 재사용이 가능한 원시 형태로 데이터를 제공해야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광범위한 재사용을 가능하도록 여러 유형의 데이터를 여러 수준에서 배포하는 것을 권장한다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3796496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저장소 기준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694" y="3784922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혹은 논문을 게재하기 위해서는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 기준을 만족하는 데이터 저장소에 데이터 세트를 제출해야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반드시 해당 데이터 셋에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DOI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셋은 무료로 로그인할 수 있어야 하며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하는데 일반적인 등록을 제외하고는 장벽이 없어야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자유로운 저작권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 원 저작자에게 크레디트를 제공하는 한 데이터 셋을 복사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전송할 수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장기간 가용성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저장소는 데이터 셋 및 영구 액세스의 장기간 가용성을 보장해야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019" y="3669466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1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9388" y="1568370"/>
            <a:ext cx="8773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5717" y="3718956"/>
            <a:ext cx="8773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0479944" descr="EMB000003082b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44" y="1018572"/>
            <a:ext cx="8773610" cy="46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33348" y="5760403"/>
            <a:ext cx="24183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출판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6511" y="1018572"/>
            <a:ext cx="4271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편집자는 기술적인 부분의 수정을 요청한다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수정 후 논문을 제출한다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이후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포럼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(Earth Science System Data Discuss)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논문을 개시한다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 공동체에 모든 관심 있는 구성원은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코멘트를 달 수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공개 토론이 끝난 후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이내에 모든 코멘트에 답을 해야 하고 논문 수정이 가능하다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피드백 상황은 저장되어 공개되고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영구 보존된다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 Review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방법은 기존의 오픈 액세스의 문제점이라고 </a:t>
            </a:r>
            <a:r>
              <a:rPr lang="ko-KR" altLang="en-US" sz="16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언급되는 신뢰도 부분을 보완할 수 있는 해결책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이라고 언급하고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1066625"/>
            <a:ext cx="2523281" cy="4058878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11429" y="5127389"/>
            <a:ext cx="2418347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출판 핵심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0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4096" y="1539332"/>
            <a:ext cx="41900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Download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제출한 초기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후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보충 자료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등의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개시일과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파일을 모두 공개하고 확인할 수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Interactive discussion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AC : Author comment </a:t>
            </a:r>
            <a:endParaRPr lang="ko-KR" altLang="en-US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RC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Referee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 : Short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EC : Editor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Status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상태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토론이 이루어지고 있는지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중단되었는지 확인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코멘트는 다음과 같은 형식으로 주고받는다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이 논문의 경우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월부터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월까지 공개 토론을 진행했다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1" y="1713053"/>
            <a:ext cx="6587734" cy="3622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5437" y="5373503"/>
            <a:ext cx="2418347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저자와 토론하는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2223</Words>
  <Application>Microsoft Office PowerPoint</Application>
  <PresentationFormat>와이드스크린</PresentationFormat>
  <Paragraphs>294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나눔바른펜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50</cp:revision>
  <dcterms:created xsi:type="dcterms:W3CDTF">2019-02-13T05:44:46Z</dcterms:created>
  <dcterms:modified xsi:type="dcterms:W3CDTF">2019-02-14T04:29:28Z</dcterms:modified>
</cp:coreProperties>
</file>